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90" r:id="rId3"/>
    <p:sldId id="391" r:id="rId4"/>
    <p:sldId id="392" r:id="rId5"/>
    <p:sldId id="393" r:id="rId6"/>
    <p:sldId id="394" r:id="rId7"/>
    <p:sldId id="395" r:id="rId8"/>
    <p:sldId id="407" r:id="rId9"/>
    <p:sldId id="397" r:id="rId10"/>
    <p:sldId id="396" r:id="rId11"/>
    <p:sldId id="398" r:id="rId12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A44526-D562-450F-9C0A-4F9B120291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C81F96-485E-4256-9B36-EB9D20A796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9735402-6CDF-4BB8-8E67-38DB0DEF2F00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551FCFDA-B9A4-43AD-9BD1-0C0CFD6094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520FA6C5-9D49-4DD0-BE2E-3650CE3F6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pt-PT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9D1427-D775-4801-9516-6FC476D5288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DE017E-69D1-431F-95CD-9DEEF759E5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4D5808B-FDDB-4653-BE27-02052247B198}" type="slidenum">
              <a:rPr lang="pt-PT" altLang="pt-PT"/>
              <a:pPr/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>
            <a:extLst>
              <a:ext uri="{FF2B5EF4-FFF2-40B4-BE49-F238E27FC236}">
                <a16:creationId xmlns:a16="http://schemas.microsoft.com/office/drawing/2014/main" id="{7C1D2D51-13FA-4B53-940C-C3AE49027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8F77109-5F59-4A2E-93AC-AABC63086909}" type="slidenum">
              <a:rPr lang="en-US" altLang="pt-PT"/>
              <a:pPr eaLnBrk="1" hangingPunct="1"/>
              <a:t>1</a:t>
            </a:fld>
            <a:endParaRPr lang="en-US" altLang="pt-PT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C802558B-7732-4E72-A5A6-243456D0014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266BCDAA-83EB-436C-9F51-2A22AA8A1A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pt-PT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Marcador de Posição da Imagem do Diapositivo 1">
            <a:extLst>
              <a:ext uri="{FF2B5EF4-FFF2-40B4-BE49-F238E27FC236}">
                <a16:creationId xmlns:a16="http://schemas.microsoft.com/office/drawing/2014/main" id="{FBBC526E-0148-4BC6-8446-69F807ED40F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Marcador de Posição de Notas 2">
            <a:extLst>
              <a:ext uri="{FF2B5EF4-FFF2-40B4-BE49-F238E27FC236}">
                <a16:creationId xmlns:a16="http://schemas.microsoft.com/office/drawing/2014/main" id="{52028A78-887F-4DFA-BE17-A995FF13247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E07ACC8F-70C9-4321-99E2-11DB0CABF08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964A282-54F2-420B-BEF3-DCD9E01FFE3E}" type="slidenum">
              <a:rPr lang="pt-PT" altLang="pt-PT">
                <a:latin typeface="Calibri" panose="020F0502020204030204" pitchFamily="34" charset="0"/>
              </a:rPr>
              <a:pPr eaLnBrk="1" hangingPunct="1"/>
              <a:t>2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CF25A21-53C5-4363-A6C8-F3A53890344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Marcador de Posição da Imagem do Diapositivo 1">
            <a:extLst>
              <a:ext uri="{FF2B5EF4-FFF2-40B4-BE49-F238E27FC236}">
                <a16:creationId xmlns:a16="http://schemas.microsoft.com/office/drawing/2014/main" id="{9F69DC0B-61E4-44FA-B59F-97B84A4659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Marcador de Posição de Notas 2">
            <a:extLst>
              <a:ext uri="{FF2B5EF4-FFF2-40B4-BE49-F238E27FC236}">
                <a16:creationId xmlns:a16="http://schemas.microsoft.com/office/drawing/2014/main" id="{9A01B417-4356-439E-B3E4-79224BA5360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F448E3B9-BE6B-4314-8E7B-61D24F7B55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AB7AE09-5BB7-4CEC-B301-23EE8393DDC6}" type="slidenum">
              <a:rPr lang="pt-PT" altLang="pt-PT">
                <a:latin typeface="Calibri" panose="020F0502020204030204" pitchFamily="34" charset="0"/>
              </a:rPr>
              <a:pPr eaLnBrk="1" hangingPunct="1"/>
              <a:t>3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42D9B3-EC0C-4775-8362-C73C944B8E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Posição da Imagem do Diapositivo 1">
            <a:extLst>
              <a:ext uri="{FF2B5EF4-FFF2-40B4-BE49-F238E27FC236}">
                <a16:creationId xmlns:a16="http://schemas.microsoft.com/office/drawing/2014/main" id="{82CBBDF5-82B6-49D7-89BC-12A51DD0978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Marcador de Posição de Notas 2">
            <a:extLst>
              <a:ext uri="{FF2B5EF4-FFF2-40B4-BE49-F238E27FC236}">
                <a16:creationId xmlns:a16="http://schemas.microsoft.com/office/drawing/2014/main" id="{04C2F21B-A469-4302-A1F5-EF42C2D4093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A1CB7E3B-AED1-4607-ACF0-658A8B95512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14491A5-B34C-4BBA-B529-4C3CA1C12FB1}" type="slidenum">
              <a:rPr lang="pt-PT" altLang="pt-PT">
                <a:latin typeface="Calibri" panose="020F0502020204030204" pitchFamily="34" charset="0"/>
              </a:rPr>
              <a:pPr eaLnBrk="1" hangingPunct="1"/>
              <a:t>4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CFC10A9-F052-4C3D-AEB8-7D28F613ADA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Marcador de Posição da Imagem do Diapositivo 1">
            <a:extLst>
              <a:ext uri="{FF2B5EF4-FFF2-40B4-BE49-F238E27FC236}">
                <a16:creationId xmlns:a16="http://schemas.microsoft.com/office/drawing/2014/main" id="{D963F303-FCF9-460D-86E5-C17BF9DBE37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Marcador de Posição de Notas 2">
            <a:extLst>
              <a:ext uri="{FF2B5EF4-FFF2-40B4-BE49-F238E27FC236}">
                <a16:creationId xmlns:a16="http://schemas.microsoft.com/office/drawing/2014/main" id="{C5887509-1FD6-416F-822F-5FEEC3D73E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10008639-1FFE-4A7C-8112-B5C11886CA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BD52779D-B191-4FA6-B269-4CE11EBB764B}" type="slidenum">
              <a:rPr lang="pt-PT" altLang="pt-PT">
                <a:latin typeface="Calibri" panose="020F0502020204030204" pitchFamily="34" charset="0"/>
              </a:rPr>
              <a:pPr eaLnBrk="1" hangingPunct="1"/>
              <a:t>5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97B7272-D08A-4027-BB3C-BAA0255FA73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Marcador de Posição da Imagem do Diapositivo 1">
            <a:extLst>
              <a:ext uri="{FF2B5EF4-FFF2-40B4-BE49-F238E27FC236}">
                <a16:creationId xmlns:a16="http://schemas.microsoft.com/office/drawing/2014/main" id="{E52AE62C-0367-4455-9E2E-2161AB554C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Marcador de Posição de Notas 2">
            <a:extLst>
              <a:ext uri="{FF2B5EF4-FFF2-40B4-BE49-F238E27FC236}">
                <a16:creationId xmlns:a16="http://schemas.microsoft.com/office/drawing/2014/main" id="{5800AE1C-0582-4AE1-B750-0C799FFB3A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6C70BC5A-C395-4556-B5F6-74A4A733706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D07A095-EE6D-4959-89CD-A10F6519B516}" type="slidenum">
              <a:rPr lang="pt-PT" altLang="pt-PT">
                <a:latin typeface="Calibri" panose="020F0502020204030204" pitchFamily="34" charset="0"/>
              </a:rPr>
              <a:pPr eaLnBrk="1" hangingPunct="1"/>
              <a:t>6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1F68453-BCAD-481F-8026-D2DF27DA23E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Marcador de Posição da Imagem do Diapositivo 1">
            <a:extLst>
              <a:ext uri="{FF2B5EF4-FFF2-40B4-BE49-F238E27FC236}">
                <a16:creationId xmlns:a16="http://schemas.microsoft.com/office/drawing/2014/main" id="{D7CABC17-992C-4087-BFBB-5879E525DB3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Marcador de Posição de Notas 2">
            <a:extLst>
              <a:ext uri="{FF2B5EF4-FFF2-40B4-BE49-F238E27FC236}">
                <a16:creationId xmlns:a16="http://schemas.microsoft.com/office/drawing/2014/main" id="{8DD0FE45-7A29-4CD7-B51A-52E4465D0D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724B9154-7174-48ED-B328-0497A1C16A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0BA7F632-E669-4118-B5A0-7E807F3E54E9}" type="slidenum">
              <a:rPr lang="pt-PT" altLang="pt-PT">
                <a:latin typeface="Calibri" panose="020F0502020204030204" pitchFamily="34" charset="0"/>
              </a:rPr>
              <a:pPr eaLnBrk="1" hangingPunct="1"/>
              <a:t>7</a:t>
            </a:fld>
            <a:endParaRPr lang="pt-PT" altLang="pt-PT">
              <a:latin typeface="Calibri" panose="020F0502020204030204" pitchFamily="34" charset="0"/>
            </a:endParaRPr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ACB3027E-C9B6-4E3E-B54F-D74DAC63B4F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PEAE - 2009-2010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Marcador de Posição da Imagem do Diapositivo 1">
            <a:extLst>
              <a:ext uri="{FF2B5EF4-FFF2-40B4-BE49-F238E27FC236}">
                <a16:creationId xmlns:a16="http://schemas.microsoft.com/office/drawing/2014/main" id="{3CFD64FE-4EE8-42EC-A303-CFE2090903B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Marcador de Posição de Notas 2">
            <a:extLst>
              <a:ext uri="{FF2B5EF4-FFF2-40B4-BE49-F238E27FC236}">
                <a16:creationId xmlns:a16="http://schemas.microsoft.com/office/drawing/2014/main" id="{260433A8-34F0-4513-B95F-84EA2878063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PT" alt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B8CBC74-6789-4F50-A621-D7314129E9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39A5A0B-C5CF-4B3C-A940-AB0C8D380423}" type="slidenum">
              <a:rPr lang="pt-PT" altLang="pt-PT">
                <a:latin typeface="Calibri" panose="020F0502020204030204" pitchFamily="34" charset="0"/>
              </a:rPr>
              <a:pPr eaLnBrk="1" hangingPunct="1"/>
              <a:t>8</a:t>
            </a:fld>
            <a:endParaRPr lang="pt-PT" altLang="pt-PT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2D7486-11C7-4644-9BDC-34B0B9A63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7AECB-3F9C-4AEB-934F-67E3DE312845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5B634-73F3-4AB7-B566-F147F36B3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PT"/>
              <a:t>Curso de Política Industrial e Competitividade Augusto Mateus (2010)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8339F1-7F90-4F55-BAF4-377A90788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67B92-0329-4C15-A151-5959455BD848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028779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A195A-BE9D-4CB3-B8A5-B902BF38F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9E2A8-1A21-472E-99BF-3ECEBBC2695D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CA890A-51C2-4A8B-A585-C18ECBCBB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AF2F63-B1C7-489A-A90E-82D716823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86908C-4D60-49DC-AE88-8970CD226B12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40674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CC876-7A7D-4946-A169-B220E1B36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AF5EED-C3C8-48B4-ABAB-C6E0CE5D10CE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D47CE5-BF2F-4D55-AC5D-C46DCDC70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5013F-F464-4205-949B-4423D39E9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EBE0E2-99A2-439D-91F8-7A6F73FA6713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57096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619635-332E-423A-89D9-4FD14214E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D79C5-9E84-4801-A573-98B1E9A48668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406444-3F73-4C2E-9BBF-C89B985A8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7D56D-B976-4D0D-AE1F-557037173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C6AFA8-42AB-4405-976F-528E9B506894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879547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7318C-15D9-4598-94AB-17216E626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A3F6C-B13A-4FB4-8D27-388390133F11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5F15C-51D7-4223-9A59-3BAF9D0C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BF1023-C7AD-4B8F-919A-4AF061BA6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87A640-5FC4-4A1F-8E59-99124458EC99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002610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50D84-29CC-4CE0-87D3-987D5EAD3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50D17-ED5C-4451-B189-4C19A5FB490C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1EABE-49DE-4E42-A44E-E5B28EF26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8D3D93-F0C7-45A9-946E-C7EE6A284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4694D-6371-4152-8E58-CAFE72A88AA5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263125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33C3536-2974-41FB-A217-F99D3C0A6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5F2E75-4B4A-4334-9B1D-4B407CFEFD99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3C77BC-B43C-40AE-A4D7-7BB79F5E9E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67FCD1B-376C-492C-882E-B2B8A3949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584963-6C09-410C-BD07-4A0A2541D706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969985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F05E1E-4736-46E0-A211-9DD7FC390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F3299-7DC7-466E-A53C-27A523E96B90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E02285-7FBC-4C98-91A7-DD7FED705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6B5784-7225-4BBD-ABF5-A0DFDF0E8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AAFC38-03E9-4F52-8345-5B6076BBD32B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804941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441D100-29B4-49ED-AF68-E599A6E74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07EE0-586A-4282-A64F-6CB7F503700E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5456AC-E3C4-484E-AACD-5A34F5752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DDBF9C-8B1D-40B2-9926-4317551AC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09AC0-2A35-4E34-8EC0-393D60565DBC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943451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BA5DC4-FEB6-4BD9-9C22-ED02AB17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0BE7E-A427-43B2-A1F6-743B8E336883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8A6643-4392-43F8-9225-3791B7374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B39C5-EFA3-4D79-A6DB-F26102CA1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126BC-07B9-4003-98A1-EECE8B718B0B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43938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pt-P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3BCF1-8C8E-458E-97D5-C5094B19B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5DB89-FDCF-44CC-8327-5BEA93AC775C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318A-05DF-455E-8DED-B3BEE66B9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8CC53C-25F7-4048-B5B1-C6A08C50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8C2285-3F5A-41CB-9107-C8A3C5FBCCC0}" type="slidenum">
              <a:rPr lang="pt-PT" altLang="pt-PT"/>
              <a:pPr/>
              <a:t>‹nº›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93556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35F92BD-C288-46CF-B907-EA66BB689B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title style</a:t>
            </a:r>
            <a:endParaRPr lang="pt-PT" altLang="pt-PT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3B1EF37-122E-4217-B6CE-D1AADCF16C4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/>
              <a:t>Click to edit Master text styles</a:t>
            </a:r>
          </a:p>
          <a:p>
            <a:pPr lvl="1"/>
            <a:r>
              <a:rPr lang="en-US" altLang="pt-PT"/>
              <a:t>Second level</a:t>
            </a:r>
          </a:p>
          <a:p>
            <a:pPr lvl="2"/>
            <a:r>
              <a:rPr lang="en-US" altLang="pt-PT"/>
              <a:t>Third level</a:t>
            </a:r>
          </a:p>
          <a:p>
            <a:pPr lvl="3"/>
            <a:r>
              <a:rPr lang="en-US" altLang="pt-PT"/>
              <a:t>Fourth level</a:t>
            </a:r>
          </a:p>
          <a:p>
            <a:pPr lvl="4"/>
            <a:r>
              <a:rPr lang="en-US" altLang="pt-PT"/>
              <a:t>Fifth level</a:t>
            </a:r>
            <a:endParaRPr lang="pt-PT" alt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86343-43D1-4494-AA87-42F760FBFD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6C5EEB-0AF0-4D9F-BACD-8F01AB2E5123}" type="datetimeFigureOut">
              <a:rPr lang="pt-PT"/>
              <a:pPr>
                <a:defRPr/>
              </a:pPr>
              <a:t>06/04/2021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915F5-E684-4A99-9190-37D991BCD9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71750" y="6356350"/>
            <a:ext cx="5429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Century Gothic" pitchFamily="34" charset="0"/>
                <a:cs typeface="+mn-cs"/>
              </a:defRPr>
            </a:lvl1pPr>
          </a:lstStyle>
          <a:p>
            <a:pPr>
              <a:defRPr/>
            </a:pPr>
            <a:r>
              <a:rPr lang="pt-PT"/>
              <a:t>Curso de Política Industrial e Competitividade Augusto Mateus (2010)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1580D3-D9B7-4289-BC90-E6DC1DAFA5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446C3EC4-2C77-4E77-94BE-2210A602C2E4}" type="slidenum">
              <a:rPr lang="pt-PT" altLang="pt-PT"/>
              <a:pPr/>
              <a:t>‹nº›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>
            <a:extLst>
              <a:ext uri="{FF2B5EF4-FFF2-40B4-BE49-F238E27FC236}">
                <a16:creationId xmlns:a16="http://schemas.microsoft.com/office/drawing/2014/main" id="{042DAF25-C966-48F0-A550-9C619CC749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2150" y="3602038"/>
            <a:ext cx="7715250" cy="219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marL="360363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t-PT" altLang="pt-PT" sz="2800" b="1">
              <a:latin typeface="Cambria" panose="02040503050406030204" pitchFamily="18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PT" altLang="pt-PT" sz="2400" b="1">
                <a:latin typeface="Arial Rounded MT Bold" panose="020F0704030504030204" pitchFamily="34" charset="0"/>
              </a:rPr>
              <a:t>O crescimento económico e o desenvolvimento humano: dinâmicas exógenas e endógenas</a:t>
            </a: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endParaRPr lang="pt-PT" altLang="pt-PT" sz="2800" b="1">
              <a:latin typeface="Cambria" panose="02040503050406030204" pitchFamily="18" charset="0"/>
            </a:endParaRPr>
          </a:p>
          <a:p>
            <a:pPr algn="ctr" eaLnBrk="1" hangingPunct="1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pt-PT" altLang="pt-PT" sz="2000">
                <a:latin typeface="Arial Rounded MT Bold" panose="020F0704030504030204" pitchFamily="34" charset="0"/>
              </a:rPr>
              <a:t>Gonçalo Caetano</a:t>
            </a: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F5BE8FD-E47F-401F-9517-5EB1F7C6CA71}"/>
              </a:ext>
            </a:extLst>
          </p:cNvPr>
          <p:cNvSpPr txBox="1">
            <a:spLocks noChangeArrowheads="1"/>
          </p:cNvSpPr>
          <p:nvPr/>
        </p:nvSpPr>
        <p:spPr>
          <a:xfrm>
            <a:off x="827088" y="333375"/>
            <a:ext cx="7415212" cy="11509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PT" sz="4000" dirty="0">
                <a:latin typeface="Arial Rounded MT Bold" pitchFamily="34" charset="0"/>
                <a:ea typeface="+mj-ea"/>
                <a:cs typeface="+mj-cs"/>
              </a:rPr>
              <a:t>Política Industrial e Competitividade</a:t>
            </a:r>
            <a:endParaRPr lang="pt-PT" sz="28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0" name="Rectângulo 9">
            <a:extLst>
              <a:ext uri="{FF2B5EF4-FFF2-40B4-BE49-F238E27FC236}">
                <a16:creationId xmlns:a16="http://schemas.microsoft.com/office/drawing/2014/main" id="{7CCF4042-9ECB-4C95-BFA5-63DAEDA14BAC}"/>
              </a:ext>
            </a:extLst>
          </p:cNvPr>
          <p:cNvSpPr/>
          <p:nvPr/>
        </p:nvSpPr>
        <p:spPr>
          <a:xfrm>
            <a:off x="468313" y="333375"/>
            <a:ext cx="8135937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1" name="Rectângulo 10">
            <a:extLst>
              <a:ext uri="{FF2B5EF4-FFF2-40B4-BE49-F238E27FC236}">
                <a16:creationId xmlns:a16="http://schemas.microsoft.com/office/drawing/2014/main" id="{0108E7DD-483B-47F2-89BB-B2C069F4A089}"/>
              </a:ext>
            </a:extLst>
          </p:cNvPr>
          <p:cNvSpPr/>
          <p:nvPr/>
        </p:nvSpPr>
        <p:spPr>
          <a:xfrm>
            <a:off x="468313" y="1773238"/>
            <a:ext cx="8135937" cy="1295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  <p:sp>
        <p:nvSpPr>
          <p:cNvPr id="12" name="Rectangle 2">
            <a:extLst>
              <a:ext uri="{FF2B5EF4-FFF2-40B4-BE49-F238E27FC236}">
                <a16:creationId xmlns:a16="http://schemas.microsoft.com/office/drawing/2014/main" id="{A9317926-B162-4A1D-A1A6-9985A567DCD5}"/>
              </a:ext>
            </a:extLst>
          </p:cNvPr>
          <p:cNvSpPr txBox="1">
            <a:spLocks noChangeArrowheads="1"/>
          </p:cNvSpPr>
          <p:nvPr/>
        </p:nvSpPr>
        <p:spPr>
          <a:xfrm>
            <a:off x="509409" y="2146300"/>
            <a:ext cx="8135937" cy="5032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t-PT" sz="2400" dirty="0">
                <a:latin typeface="Arial Rounded MT Bold" pitchFamily="34" charset="0"/>
                <a:ea typeface="+mj-ea"/>
                <a:cs typeface="+mj-cs"/>
              </a:rPr>
              <a:t>2020/2021</a:t>
            </a:r>
            <a:endParaRPr lang="pt-PT" sz="2000" dirty="0">
              <a:latin typeface="Arial Rounded MT Bold" pitchFamily="34" charset="0"/>
              <a:ea typeface="+mj-ea"/>
              <a:cs typeface="+mj-cs"/>
            </a:endParaRPr>
          </a:p>
        </p:txBody>
      </p:sp>
      <p:sp>
        <p:nvSpPr>
          <p:cNvPr id="13" name="Rectângulo 12">
            <a:extLst>
              <a:ext uri="{FF2B5EF4-FFF2-40B4-BE49-F238E27FC236}">
                <a16:creationId xmlns:a16="http://schemas.microsoft.com/office/drawing/2014/main" id="{9D6BD115-9840-409C-BBD5-D4B554591078}"/>
              </a:ext>
            </a:extLst>
          </p:cNvPr>
          <p:cNvSpPr/>
          <p:nvPr/>
        </p:nvSpPr>
        <p:spPr>
          <a:xfrm>
            <a:off x="468313" y="3213100"/>
            <a:ext cx="8135937" cy="315595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P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7F13CE48-BE48-4602-B180-16A42513C9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1143000"/>
          </a:xfrm>
        </p:spPr>
        <p:txBody>
          <a:bodyPr/>
          <a:lstStyle/>
          <a:p>
            <a:r>
              <a:rPr lang="pt-PT" altLang="pt-PT" sz="3600"/>
              <a:t>Limites do PIB como medida …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B7BB9DC2-60EF-4132-99A7-9FC7D1B22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PT" altLang="pt-PT" sz="2800"/>
              <a:t>Para melhorar o PIB como medida do bem estar…</a:t>
            </a:r>
          </a:p>
          <a:p>
            <a:pPr>
              <a:buFont typeface="Arial" panose="020B0604020202020204" pitchFamily="34" charset="0"/>
              <a:buNone/>
            </a:pPr>
            <a:endParaRPr lang="pt-PT" altLang="pt-PT" sz="28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06682C7-2FCE-4740-9659-729FDC1D8E2E}"/>
              </a:ext>
            </a:extLst>
          </p:cNvPr>
          <p:cNvGraphicFramePr>
            <a:graphicFrameLocks noGrp="1"/>
          </p:cNvGraphicFramePr>
          <p:nvPr/>
        </p:nvGraphicFramePr>
        <p:xfrm>
          <a:off x="428625" y="2214563"/>
          <a:ext cx="8501063" cy="3840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6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2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762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600" b="1" dirty="0">
                          <a:solidFill>
                            <a:schemeClr val="tx1"/>
                          </a:solidFill>
                        </a:rPr>
                        <a:t>Acrescentar:</a:t>
                      </a:r>
                    </a:p>
                  </a:txBody>
                  <a:tcPr marL="91439" marR="91439" marT="45697" marB="4569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pt-PT" sz="2600" b="0" dirty="0">
                          <a:solidFill>
                            <a:schemeClr val="tx1"/>
                          </a:solidFill>
                        </a:rPr>
                        <a:t>Lazer</a:t>
                      </a:r>
                    </a:p>
                    <a:p>
                      <a:pPr marL="539750" indent="-269875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pt-PT" sz="2600" b="0" dirty="0">
                          <a:solidFill>
                            <a:schemeClr val="tx1"/>
                          </a:solidFill>
                        </a:rPr>
                        <a:t>Trabalho doméstico</a:t>
                      </a:r>
                    </a:p>
                    <a:p>
                      <a:pPr marL="539750" indent="-269875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pt-PT" sz="2600" b="0" dirty="0">
                          <a:solidFill>
                            <a:schemeClr val="tx1"/>
                          </a:solidFill>
                        </a:rPr>
                        <a:t>Actividades de voluntariado</a:t>
                      </a:r>
                    </a:p>
                    <a:p>
                      <a:pPr marL="539750" indent="-269875">
                        <a:spcBef>
                          <a:spcPts val="0"/>
                        </a:spcBef>
                        <a:buFont typeface="Arial" pitchFamily="34" charset="0"/>
                        <a:buChar char="•"/>
                      </a:pPr>
                      <a:r>
                        <a:rPr lang="pt-PT" sz="2600" b="0" dirty="0">
                          <a:solidFill>
                            <a:schemeClr val="tx1"/>
                          </a:solidFill>
                        </a:rPr>
                        <a:t>Economia paralela</a:t>
                      </a:r>
                    </a:p>
                  </a:txBody>
                  <a:tcPr marL="91439" marR="91439" marT="45697" marB="4569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6274">
                <a:tc>
                  <a:txBody>
                    <a:bodyPr/>
                    <a:lstStyle/>
                    <a:p>
                      <a:pPr algn="ctr"/>
                      <a:r>
                        <a:rPr lang="pt-PT" sz="2600" b="1">
                          <a:solidFill>
                            <a:schemeClr val="tx1"/>
                          </a:solidFill>
                        </a:rPr>
                        <a:t>Subtrair:</a:t>
                      </a:r>
                    </a:p>
                  </a:txBody>
                  <a:tcPr marL="91439" marR="91439" marT="45697" marB="45697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9750" indent="-269875">
                        <a:buFont typeface="Arial" pitchFamily="34" charset="0"/>
                        <a:buChar char="•"/>
                      </a:pPr>
                      <a:r>
                        <a:rPr lang="pt-PT" sz="2600">
                          <a:solidFill>
                            <a:schemeClr val="tx1"/>
                          </a:solidFill>
                        </a:rPr>
                        <a:t>Estragos</a:t>
                      </a:r>
                      <a:r>
                        <a:rPr lang="pt-PT" sz="2600" baseline="0">
                          <a:solidFill>
                            <a:schemeClr val="tx1"/>
                          </a:solidFill>
                        </a:rPr>
                        <a:t> ambientais</a:t>
                      </a:r>
                    </a:p>
                    <a:p>
                      <a:pPr marL="539750" indent="-269875">
                        <a:buFont typeface="Arial" pitchFamily="34" charset="0"/>
                        <a:buChar char="•"/>
                      </a:pPr>
                      <a:r>
                        <a:rPr lang="pt-PT" sz="2600" baseline="0">
                          <a:solidFill>
                            <a:schemeClr val="tx1"/>
                          </a:solidFill>
                        </a:rPr>
                        <a:t>Esgotamento dos recursos naturais</a:t>
                      </a:r>
                    </a:p>
                    <a:p>
                      <a:pPr marL="539750" indent="-269875">
                        <a:buFont typeface="Arial" pitchFamily="34" charset="0"/>
                        <a:buChar char="•"/>
                      </a:pPr>
                      <a:r>
                        <a:rPr lang="pt-PT" sz="2600" baseline="0">
                          <a:solidFill>
                            <a:schemeClr val="tx1"/>
                          </a:solidFill>
                        </a:rPr>
                        <a:t>Inputs classificados como inputs (Defesa, custos do controle da poluição, …)</a:t>
                      </a:r>
                      <a:endParaRPr lang="pt-PT" sz="260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7" marB="45697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614">
                <a:tc>
                  <a:txBody>
                    <a:bodyPr/>
                    <a:lstStyle/>
                    <a:p>
                      <a:pPr algn="ctr"/>
                      <a:r>
                        <a:rPr lang="pt-PT" sz="2600" b="1">
                          <a:solidFill>
                            <a:schemeClr val="tx1"/>
                          </a:solidFill>
                        </a:rPr>
                        <a:t>Ter em conta:</a:t>
                      </a:r>
                    </a:p>
                  </a:txBody>
                  <a:tcPr marL="91439" marR="91439" marT="45697" marB="45697"/>
                </a:tc>
                <a:tc>
                  <a:txBody>
                    <a:bodyPr/>
                    <a:lstStyle/>
                    <a:p>
                      <a:pPr marL="539750" indent="-269875">
                        <a:buFont typeface="Arial" pitchFamily="34" charset="0"/>
                        <a:buChar char="•"/>
                      </a:pPr>
                      <a:r>
                        <a:rPr lang="pt-PT" sz="2600" dirty="0">
                          <a:solidFill>
                            <a:schemeClr val="tx1"/>
                          </a:solidFill>
                        </a:rPr>
                        <a:t>Distribuição do rendimento  (</a:t>
                      </a:r>
                      <a:r>
                        <a:rPr lang="pt-PT" sz="2600" dirty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coesão)</a:t>
                      </a:r>
                      <a:endParaRPr lang="pt-PT" sz="260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697" marB="4569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1522" name="Line 7">
            <a:extLst>
              <a:ext uri="{FF2B5EF4-FFF2-40B4-BE49-F238E27FC236}">
                <a16:creationId xmlns:a16="http://schemas.microsoft.com/office/drawing/2014/main" id="{740EEF6E-D36E-43B4-AB50-63F03CF9209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92075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1523" name="Rectangle 3">
            <a:extLst>
              <a:ext uri="{FF2B5EF4-FFF2-40B4-BE49-F238E27FC236}">
                <a16:creationId xmlns:a16="http://schemas.microsoft.com/office/drawing/2014/main" id="{EA3E9332-5460-4F99-9E04-857896399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Crescimento económico e Desenvolvimento</a:t>
            </a:r>
          </a:p>
        </p:txBody>
      </p:sp>
      <p:sp>
        <p:nvSpPr>
          <p:cNvPr id="21524" name="Marcador de Posição do Número do Diapositivo 1">
            <a:extLst>
              <a:ext uri="{FF2B5EF4-FFF2-40B4-BE49-F238E27FC236}">
                <a16:creationId xmlns:a16="http://schemas.microsoft.com/office/drawing/2014/main" id="{E883D0DA-E656-4417-B3F1-7A2ED4738FFB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9FC6829C-CFF7-47E3-9B9C-CF0F2DE9E64B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DAD6E-FEB2-472B-9614-01B5804A8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pt-PT" dirty="0"/>
              <a:t>Índice de Desenvolvimento Humano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656EAAD3-767F-4B33-98C0-CA93A4B07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3413"/>
            <a:ext cx="8229600" cy="4525962"/>
          </a:xfrm>
        </p:spPr>
        <p:txBody>
          <a:bodyPr/>
          <a:lstStyle/>
          <a:p>
            <a:r>
              <a:rPr lang="pt-PT" altLang="pt-PT"/>
              <a:t>Índice de Desenvolvimento Humano</a:t>
            </a:r>
          </a:p>
          <a:p>
            <a:r>
              <a:rPr lang="pt-PT" altLang="pt-PT"/>
              <a:t>… inclui três componentes básicos:</a:t>
            </a:r>
          </a:p>
          <a:p>
            <a:pPr lvl="1"/>
            <a:r>
              <a:rPr lang="pt-PT" altLang="pt-PT"/>
              <a:t>Esperança de vida à nascença</a:t>
            </a:r>
          </a:p>
          <a:p>
            <a:pPr lvl="1"/>
            <a:r>
              <a:rPr lang="pt-PT" altLang="pt-PT"/>
              <a:t>Conhecimento (literacia adultos e anos escolaridade)</a:t>
            </a:r>
          </a:p>
          <a:p>
            <a:pPr lvl="1"/>
            <a:r>
              <a:rPr lang="pt-PT" altLang="pt-PT"/>
              <a:t>Padrão de vida (PIB per capita ajustado pela paridade do poder de compra)</a:t>
            </a:r>
          </a:p>
        </p:txBody>
      </p:sp>
      <p:sp>
        <p:nvSpPr>
          <p:cNvPr id="22532" name="Line 7">
            <a:extLst>
              <a:ext uri="{FF2B5EF4-FFF2-40B4-BE49-F238E27FC236}">
                <a16:creationId xmlns:a16="http://schemas.microsoft.com/office/drawing/2014/main" id="{29650F2B-7894-4C46-9F5F-2C6836A93FD5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92075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2533" name="Rectangle 3">
            <a:extLst>
              <a:ext uri="{FF2B5EF4-FFF2-40B4-BE49-F238E27FC236}">
                <a16:creationId xmlns:a16="http://schemas.microsoft.com/office/drawing/2014/main" id="{D2450C04-5333-40D0-A550-63B40AD41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Crescimento económico e Desenvolvimento</a:t>
            </a:r>
          </a:p>
        </p:txBody>
      </p:sp>
      <p:sp>
        <p:nvSpPr>
          <p:cNvPr id="22534" name="Marcador de Posição do Número do Diapositivo 1">
            <a:extLst>
              <a:ext uri="{FF2B5EF4-FFF2-40B4-BE49-F238E27FC236}">
                <a16:creationId xmlns:a16="http://schemas.microsoft.com/office/drawing/2014/main" id="{15433A15-57AA-4121-A181-639611CF2957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F179860-BF95-4199-BAD5-F6D1C49F1AB7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aixaDeTexto 16">
            <a:extLst>
              <a:ext uri="{FF2B5EF4-FFF2-40B4-BE49-F238E27FC236}">
                <a16:creationId xmlns:a16="http://schemas.microsoft.com/office/drawing/2014/main" id="{939BEA4D-BB47-4B51-9674-587E6233FF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1000125"/>
            <a:ext cx="8358187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1800" b="1">
                <a:latin typeface="Arial" panose="020B0604020202020204" pitchFamily="34" charset="0"/>
              </a:rPr>
              <a:t>Neoclássicos </a:t>
            </a:r>
            <a:r>
              <a:rPr lang="pt-PT" altLang="pt-PT" sz="1800">
                <a:latin typeface="Arial" panose="020B0604020202020204" pitchFamily="34" charset="0"/>
              </a:rPr>
              <a:t>(Kaldor, Solow e Swan)</a:t>
            </a:r>
            <a:r>
              <a:rPr lang="pt-PT" altLang="pt-PT" sz="1800" b="1">
                <a:latin typeface="Arial" panose="020B0604020202020204" pitchFamily="34" charset="0"/>
              </a:rPr>
              <a:t>: 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000">
                <a:latin typeface="Arial" panose="020B0604020202020204" pitchFamily="34" charset="0"/>
              </a:rPr>
              <a:t>Trajectória de crescimento – sucessão de equilíbrios – estável; reposição automática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000">
                <a:latin typeface="Arial" panose="020B0604020202020204" pitchFamily="34" charset="0"/>
              </a:rPr>
              <a:t>Rendimentos marginais do capital  decrescentes </a:t>
            </a:r>
            <a:r>
              <a:rPr lang="pt-PT" altLang="pt-PT" sz="200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PT" altLang="pt-PT" sz="2000">
                <a:latin typeface="Arial" panose="020B0604020202020204" pitchFamily="34" charset="0"/>
              </a:rPr>
              <a:t> limite ao crescimento </a:t>
            </a:r>
            <a:r>
              <a:rPr lang="pt-PT" altLang="pt-PT" sz="2000">
                <a:latin typeface="Arial" panose="020B0604020202020204" pitchFamily="34" charset="0"/>
                <a:sym typeface="Wingdings" panose="05000000000000000000" pitchFamily="2" charset="2"/>
              </a:rPr>
              <a:t></a:t>
            </a:r>
            <a:r>
              <a:rPr lang="pt-PT" altLang="pt-PT" sz="2000">
                <a:latin typeface="Arial" panose="020B0604020202020204" pitchFamily="34" charset="0"/>
              </a:rPr>
              <a:t> </a:t>
            </a:r>
            <a:r>
              <a:rPr lang="pt-PT" altLang="pt-PT" sz="2000" i="1">
                <a:latin typeface="Arial" panose="020B0604020202020204" pitchFamily="34" charset="0"/>
              </a:rPr>
              <a:t>steady state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000">
                <a:latin typeface="Arial" panose="020B0604020202020204" pitchFamily="34" charset="0"/>
              </a:rPr>
              <a:t>Em </a:t>
            </a:r>
            <a:r>
              <a:rPr lang="pt-PT" altLang="pt-PT" sz="2000" i="1">
                <a:latin typeface="Arial" panose="020B0604020202020204" pitchFamily="34" charset="0"/>
              </a:rPr>
              <a:t>steady-state</a:t>
            </a:r>
            <a:r>
              <a:rPr lang="pt-PT" altLang="pt-PT" sz="2000">
                <a:latin typeface="Arial" panose="020B0604020202020204" pitchFamily="34" charset="0"/>
              </a:rPr>
              <a:t> o crescimento do PIBpc, produtividade e de K/L é nulo, pois todos os seus determinantes crescem à mesma taxa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000" b="1">
                <a:solidFill>
                  <a:schemeClr val="accent2"/>
                </a:solidFill>
                <a:latin typeface="Arial" panose="020B0604020202020204" pitchFamily="34" charset="0"/>
              </a:rPr>
              <a:t> Progresso tecnológico (exógeno) permite evitar baixa da taxa de remuneração do capital evitando estagnação do investimento e gerando novos </a:t>
            </a:r>
            <a:r>
              <a:rPr lang="pt-PT" altLang="pt-PT" sz="2000" b="1" i="1">
                <a:solidFill>
                  <a:schemeClr val="accent2"/>
                </a:solidFill>
                <a:latin typeface="Arial" panose="020B0604020202020204" pitchFamily="34" charset="0"/>
              </a:rPr>
              <a:t>steady-states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000">
                <a:latin typeface="Arial" panose="020B0604020202020204" pitchFamily="34" charset="0"/>
              </a:rPr>
              <a:t> Há equilíbrio quando a taxa de crescimento do PIBpc = taxa de progresso técnico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pt-PT" altLang="pt-PT" sz="2000">
                <a:latin typeface="Arial" panose="020B0604020202020204" pitchFamily="34" charset="0"/>
              </a:rPr>
              <a:t> Taxa de progresso técnico </a:t>
            </a:r>
            <a:r>
              <a:rPr lang="pt-PT" altLang="pt-PT" sz="2000">
                <a:latin typeface="ZapfChancery"/>
                <a:sym typeface="Symbol" panose="05050102010706020507" pitchFamily="18" charset="2"/>
              </a:rPr>
              <a:t> PTF (resíduo de Solow) = y-(k+l)</a:t>
            </a:r>
          </a:p>
        </p:txBody>
      </p:sp>
      <p:sp>
        <p:nvSpPr>
          <p:cNvPr id="13315" name="Line 7">
            <a:extLst>
              <a:ext uri="{FF2B5EF4-FFF2-40B4-BE49-F238E27FC236}">
                <a16:creationId xmlns:a16="http://schemas.microsoft.com/office/drawing/2014/main" id="{4BA75E9C-AEBD-42DA-9A16-B63B92B7A7B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92075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4FA34CF-6E9E-4493-90A2-7442ACAFB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O crescimento económico e o desenvolvimento humano: dinâmicas exógenas e endógenas</a:t>
            </a:r>
          </a:p>
        </p:txBody>
      </p:sp>
      <p:sp>
        <p:nvSpPr>
          <p:cNvPr id="13317" name="Marcador de Posição do Número do Diapositivo 1">
            <a:extLst>
              <a:ext uri="{FF2B5EF4-FFF2-40B4-BE49-F238E27FC236}">
                <a16:creationId xmlns:a16="http://schemas.microsoft.com/office/drawing/2014/main" id="{F77D969D-43D3-44C8-9934-74CD92DC09DC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5D264ECF-F049-475F-946E-998FB2AFEB9D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CaixaDeTexto 2">
            <a:extLst>
              <a:ext uri="{FF2B5EF4-FFF2-40B4-BE49-F238E27FC236}">
                <a16:creationId xmlns:a16="http://schemas.microsoft.com/office/drawing/2014/main" id="{B5E48112-57D3-45F0-B922-241E302F5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928688"/>
            <a:ext cx="8501063" cy="523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800" b="1" dirty="0">
                <a:latin typeface="Arial" charset="0"/>
                <a:cs typeface="Arial" charset="0"/>
              </a:rPr>
              <a:t>Crescimento endógeno </a:t>
            </a:r>
            <a:r>
              <a:rPr lang="pt-PT" sz="2800" dirty="0">
                <a:latin typeface="Arial" charset="0"/>
                <a:cs typeface="Arial" charset="0"/>
              </a:rPr>
              <a:t>(Barro, Romer) (1):</a:t>
            </a:r>
          </a:p>
          <a:p>
            <a:pPr marL="360000" indent="-360000" eaLnBrk="0" hangingPunct="0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Determinantes do crescimento: </a:t>
            </a:r>
          </a:p>
          <a:p>
            <a:pPr marL="1274400" lvl="2" indent="-360000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dirty="0">
                <a:latin typeface="Arial" charset="0"/>
                <a:cs typeface="Arial" charset="0"/>
              </a:rPr>
              <a:t>capital físico, </a:t>
            </a:r>
          </a:p>
          <a:p>
            <a:pPr marL="1274400" lvl="2" indent="-360000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dirty="0">
                <a:latin typeface="Arial" charset="0"/>
                <a:cs typeface="Arial" charset="0"/>
              </a:rPr>
              <a:t>capital humano, </a:t>
            </a:r>
          </a:p>
          <a:p>
            <a:pPr marL="1274400" lvl="2" indent="-360000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dirty="0">
                <a:latin typeface="Arial" charset="0"/>
                <a:cs typeface="Arial" charset="0"/>
              </a:rPr>
              <a:t>capital tecnológico, </a:t>
            </a:r>
          </a:p>
          <a:p>
            <a:pPr marL="1274400" lvl="2" indent="-360000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dirty="0">
                <a:latin typeface="Arial" charset="0"/>
                <a:cs typeface="Arial" charset="0"/>
              </a:rPr>
              <a:t>capital público (externalidades), </a:t>
            </a:r>
          </a:p>
          <a:p>
            <a:pPr marL="1274400" lvl="2" indent="-360000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i="1" dirty="0">
                <a:latin typeface="Arial" charset="0"/>
                <a:cs typeface="Arial" charset="0"/>
              </a:rPr>
              <a:t>learning by doing</a:t>
            </a:r>
            <a:r>
              <a:rPr lang="pt-PT" dirty="0">
                <a:latin typeface="Arial" charset="0"/>
                <a:cs typeface="Arial" charset="0"/>
              </a:rPr>
              <a:t>, </a:t>
            </a:r>
          </a:p>
          <a:p>
            <a:pPr marL="1274400" lvl="2" indent="-360000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dirty="0">
                <a:latin typeface="Arial" charset="0"/>
                <a:cs typeface="Arial" charset="0"/>
              </a:rPr>
              <a:t>divisão do trabalho, </a:t>
            </a:r>
          </a:p>
          <a:p>
            <a:pPr marL="1274400" lvl="2" indent="-360000" eaLnBrk="0" hangingPunct="0">
              <a:spcBef>
                <a:spcPts val="600"/>
              </a:spcBef>
              <a:buFont typeface="Wingdings" pitchFamily="2" charset="2"/>
              <a:buChar char="ü"/>
              <a:defRPr/>
            </a:pPr>
            <a:r>
              <a:rPr lang="pt-PT" dirty="0">
                <a:latin typeface="Arial" charset="0"/>
                <a:cs typeface="Arial" charset="0"/>
              </a:rPr>
              <a:t>I+D+I (“ideias” que geram novos processos ou novos produtos; externalidades )</a:t>
            </a:r>
          </a:p>
          <a:p>
            <a:pPr marL="360000" indent="-360000" eaLnBrk="0" hangingPunct="0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Progresso tecnológico é um resultado da economia (resultante da procura de inovação estimulada pela maximização do lucro) – actividade remunerada</a:t>
            </a:r>
          </a:p>
          <a:p>
            <a:pPr marL="360000" indent="-360000" eaLnBrk="0" hangingPunct="0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Rendimentos marginais do capital são não decrescentes </a:t>
            </a:r>
          </a:p>
        </p:txBody>
      </p:sp>
      <p:sp>
        <p:nvSpPr>
          <p:cNvPr id="14339" name="Line 7">
            <a:extLst>
              <a:ext uri="{FF2B5EF4-FFF2-40B4-BE49-F238E27FC236}">
                <a16:creationId xmlns:a16="http://schemas.microsoft.com/office/drawing/2014/main" id="{80C1D429-81F0-41AA-898B-A879F393C1F1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92075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5A29AD9-632B-4EFE-B7DF-249B25801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O crescimento económico e o desenvolvimento humano: dinâmicas exógenas e endógenas</a:t>
            </a:r>
          </a:p>
        </p:txBody>
      </p:sp>
      <p:sp>
        <p:nvSpPr>
          <p:cNvPr id="14341" name="Marcador de Posição do Número do Diapositivo 1">
            <a:extLst>
              <a:ext uri="{FF2B5EF4-FFF2-40B4-BE49-F238E27FC236}">
                <a16:creationId xmlns:a16="http://schemas.microsoft.com/office/drawing/2014/main" id="{4F49FFBF-44E8-49E3-81BD-7F1E3166EC8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5C1641A-609A-458D-80DB-3BF755D48CEE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CaixaDeTexto 2">
            <a:extLst>
              <a:ext uri="{FF2B5EF4-FFF2-40B4-BE49-F238E27FC236}">
                <a16:creationId xmlns:a16="http://schemas.microsoft.com/office/drawing/2014/main" id="{85B0AEB3-DCFD-42B3-83EA-6D046881C9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071563"/>
            <a:ext cx="8501063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800" b="1" dirty="0">
                <a:latin typeface="Arial" charset="0"/>
                <a:cs typeface="Arial" charset="0"/>
              </a:rPr>
              <a:t>Crescimento endógeno </a:t>
            </a:r>
            <a:r>
              <a:rPr lang="pt-PT" sz="2800" dirty="0">
                <a:latin typeface="Arial" charset="0"/>
                <a:cs typeface="Arial" charset="0"/>
              </a:rPr>
              <a:t>(Barro, Romer)  (2):</a:t>
            </a:r>
          </a:p>
          <a:p>
            <a:pPr marL="360000" indent="-360000" eaLnBrk="0" hangingPunct="0"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A produção de “ideias” desenvolve-se em mercados de concorrência imperfeita - caracterizados por elevados custos fixos e baixos custos marginais</a:t>
            </a:r>
          </a:p>
          <a:p>
            <a:pPr marL="817200" lvl="1" eaLnBrk="0" hangingPunct="0">
              <a:spcBef>
                <a:spcPts val="0"/>
              </a:spcBef>
              <a:defRPr/>
            </a:pPr>
            <a:r>
              <a:rPr lang="pt-PT" dirty="0">
                <a:latin typeface="Arial" charset="0"/>
                <a:cs typeface="Arial" charset="0"/>
              </a:rPr>
              <a:t> </a:t>
            </a:r>
            <a:r>
              <a:rPr lang="pt-PT" dirty="0">
                <a:latin typeface="Arial" charset="0"/>
                <a:cs typeface="Arial" charset="0"/>
                <a:sym typeface="Wingdings" pitchFamily="2" charset="2"/>
              </a:rPr>
              <a:t></a:t>
            </a:r>
            <a:r>
              <a:rPr lang="pt-PT" dirty="0">
                <a:latin typeface="Arial" charset="0"/>
                <a:cs typeface="Arial" charset="0"/>
              </a:rPr>
              <a:t> rendimentos marginais crescentes</a:t>
            </a:r>
          </a:p>
          <a:p>
            <a:pPr marL="360000" indent="-360000" eaLnBrk="0" hangingPunct="0">
              <a:spcBef>
                <a:spcPts val="18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Usados como bens de capital ou intermédios </a:t>
            </a:r>
          </a:p>
          <a:p>
            <a:pPr marL="817200" lvl="1" eaLnBrk="0" hangingPunct="0">
              <a:spcBef>
                <a:spcPts val="0"/>
              </a:spcBef>
              <a:buFont typeface="Wingdings" pitchFamily="2" charset="2"/>
              <a:buChar char="è"/>
              <a:defRPr/>
            </a:pPr>
            <a:r>
              <a:rPr lang="pt-PT" dirty="0">
                <a:latin typeface="Arial" charset="0"/>
                <a:cs typeface="Arial" charset="0"/>
              </a:rPr>
              <a:t>acréscimo de produtividade no conjunto da economia e </a:t>
            </a:r>
          </a:p>
          <a:p>
            <a:pPr marL="817200" lvl="1" eaLnBrk="0" hangingPunct="0">
              <a:spcBef>
                <a:spcPts val="0"/>
              </a:spcBef>
              <a:buFont typeface="Wingdings" pitchFamily="2" charset="2"/>
              <a:buChar char="è"/>
              <a:defRPr/>
            </a:pPr>
            <a:r>
              <a:rPr lang="pt-PT" dirty="0">
                <a:latin typeface="Arial" charset="0"/>
                <a:cs typeface="Arial" charset="0"/>
              </a:rPr>
              <a:t>crescimento do produto</a:t>
            </a:r>
          </a:p>
          <a:p>
            <a:pPr marL="360000" indent="-360000" eaLnBrk="0" hangingPunct="0">
              <a:spcBef>
                <a:spcPts val="18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Internacionalização dos </a:t>
            </a:r>
            <a:r>
              <a:rPr lang="pt-PT" sz="2000" i="1" dirty="0">
                <a:latin typeface="Arial" charset="0"/>
                <a:cs typeface="Arial" charset="0"/>
              </a:rPr>
              <a:t>spill-overs</a:t>
            </a:r>
            <a:r>
              <a:rPr lang="pt-PT" sz="2000" dirty="0">
                <a:latin typeface="Arial" charset="0"/>
                <a:cs typeface="Arial" charset="0"/>
              </a:rPr>
              <a:t> tecnológicos e de conhecimento </a:t>
            </a:r>
            <a:r>
              <a:rPr lang="pt-PT" dirty="0">
                <a:latin typeface="Arial" charset="0"/>
                <a:cs typeface="Arial" charset="0"/>
                <a:sym typeface="Wingdings" pitchFamily="2" charset="2"/>
              </a:rPr>
              <a:t></a:t>
            </a:r>
          </a:p>
          <a:p>
            <a:pPr marL="1274400" lvl="2" indent="-360000" eaLnBrk="0" hangingPunct="0">
              <a:spcBef>
                <a:spcPts val="0"/>
              </a:spcBef>
              <a:buFont typeface="Wingdings" pitchFamily="2" charset="2"/>
              <a:buChar char="è"/>
              <a:defRPr/>
            </a:pPr>
            <a:r>
              <a:rPr lang="pt-PT" dirty="0">
                <a:latin typeface="Arial" charset="0"/>
                <a:cs typeface="Arial" charset="0"/>
              </a:rPr>
              <a:t>redução dos custos de inovação e aumento da PTF</a:t>
            </a:r>
          </a:p>
          <a:p>
            <a:pPr marL="1274400" lvl="2" indent="-360000" eaLnBrk="0" hangingPunct="0">
              <a:spcBef>
                <a:spcPts val="0"/>
              </a:spcBef>
              <a:buFont typeface="Wingdings" pitchFamily="2" charset="2"/>
              <a:buChar char="è"/>
              <a:defRPr/>
            </a:pPr>
            <a:r>
              <a:rPr lang="pt-PT" dirty="0">
                <a:latin typeface="Arial" charset="0"/>
                <a:cs typeface="Arial" charset="0"/>
              </a:rPr>
              <a:t>papel da I&amp;D doméstica  na absorção de </a:t>
            </a:r>
            <a:r>
              <a:rPr lang="pt-PT" i="1" dirty="0">
                <a:latin typeface="Arial" charset="0"/>
                <a:cs typeface="Arial" charset="0"/>
              </a:rPr>
              <a:t>spill-overs</a:t>
            </a:r>
          </a:p>
          <a:p>
            <a:pPr marL="360000" indent="-360000" eaLnBrk="0" hangingPunct="0">
              <a:spcBef>
                <a:spcPts val="1800"/>
              </a:spcBef>
              <a:buFont typeface="Wingdings" pitchFamily="2" charset="2"/>
              <a:buChar char="§"/>
              <a:defRPr/>
            </a:pPr>
            <a:r>
              <a:rPr lang="pt-PT" sz="2000" dirty="0">
                <a:latin typeface="Arial" charset="0"/>
                <a:cs typeface="Arial" charset="0"/>
              </a:rPr>
              <a:t>Apesar da incerteza da mudança tecnológica  </a:t>
            </a:r>
            <a:r>
              <a:rPr lang="pt-PT" sz="2000" dirty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pt-PT" sz="2000" dirty="0">
                <a:latin typeface="Arial" charset="0"/>
                <a:cs typeface="Arial" charset="0"/>
              </a:rPr>
              <a:t>tendência para o </a:t>
            </a:r>
            <a:r>
              <a:rPr lang="pt-PT" sz="2000" dirty="0">
                <a:solidFill>
                  <a:schemeClr val="accent2"/>
                </a:solidFill>
                <a:latin typeface="Arial" charset="0"/>
                <a:cs typeface="Arial" charset="0"/>
              </a:rPr>
              <a:t>equilíbrio geral</a:t>
            </a:r>
          </a:p>
        </p:txBody>
      </p:sp>
      <p:sp>
        <p:nvSpPr>
          <p:cNvPr id="15363" name="Line 7">
            <a:extLst>
              <a:ext uri="{FF2B5EF4-FFF2-40B4-BE49-F238E27FC236}">
                <a16:creationId xmlns:a16="http://schemas.microsoft.com/office/drawing/2014/main" id="{1461193C-F824-4864-81C4-629F131D3E57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92075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2693D29D-73F9-425F-9ED9-15071FB056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O crescimento económico e o desenvolvimento humano: dinâmicas exógenas e endógenas</a:t>
            </a:r>
          </a:p>
        </p:txBody>
      </p:sp>
      <p:sp>
        <p:nvSpPr>
          <p:cNvPr id="15365" name="Marcador de Posição do Número do Diapositivo 1">
            <a:extLst>
              <a:ext uri="{FF2B5EF4-FFF2-40B4-BE49-F238E27FC236}">
                <a16:creationId xmlns:a16="http://schemas.microsoft.com/office/drawing/2014/main" id="{B87C4D5C-CA03-4841-BE68-E93E06D43372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EA515B3-02A6-4383-9CA1-21D3486425D9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CaixaDeTexto 3">
            <a:extLst>
              <a:ext uri="{FF2B5EF4-FFF2-40B4-BE49-F238E27FC236}">
                <a16:creationId xmlns:a16="http://schemas.microsoft.com/office/drawing/2014/main" id="{3923A2CE-D403-4EC2-B7D5-60F6CF861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785813"/>
            <a:ext cx="8501063" cy="564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800" b="1" dirty="0">
                <a:latin typeface="Arial" charset="0"/>
                <a:cs typeface="Arial" charset="0"/>
              </a:rPr>
              <a:t>Evolucionistas</a:t>
            </a:r>
            <a:r>
              <a:rPr lang="pt-PT" sz="2000" b="1" dirty="0">
                <a:latin typeface="Arial" charset="0"/>
                <a:cs typeface="Arial" charset="0"/>
              </a:rPr>
              <a:t>:</a:t>
            </a:r>
          </a:p>
          <a:p>
            <a:pPr marL="288000" indent="-2880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pt-PT" dirty="0">
                <a:latin typeface="Arial" charset="0"/>
                <a:cs typeface="Arial" charset="0"/>
              </a:rPr>
              <a:t>  </a:t>
            </a:r>
            <a:r>
              <a:rPr lang="pt-PT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Diferenciação comportamental </a:t>
            </a:r>
            <a:r>
              <a:rPr lang="pt-PT" dirty="0">
                <a:latin typeface="Arial" charset="0"/>
                <a:cs typeface="Arial" charset="0"/>
              </a:rPr>
              <a:t>das decisões empresariais:</a:t>
            </a:r>
          </a:p>
          <a:p>
            <a:pPr marL="540000" lvl="1" indent="-180000" eaLnBrk="0" hangingPunct="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pt-PT" dirty="0">
                <a:latin typeface="Arial" charset="0"/>
                <a:cs typeface="Arial" charset="0"/>
              </a:rPr>
              <a:t>Avanços tecnológicos – estado contínuo de desequilíbrio, incerteza ex-ante</a:t>
            </a:r>
          </a:p>
          <a:p>
            <a:pPr marL="540000" lvl="1" indent="-180000" eaLnBrk="0" hangingPunct="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pt-PT" dirty="0">
                <a:latin typeface="Arial" charset="0"/>
                <a:cs typeface="Arial" charset="0"/>
              </a:rPr>
              <a:t>Comportamento das empresas – capacidades estratégicas (</a:t>
            </a:r>
            <a:r>
              <a:rPr lang="pt-PT" dirty="0">
                <a:latin typeface="Arial" charset="0"/>
                <a:cs typeface="Arial" charset="0"/>
                <a:sym typeface="Wingdings" pitchFamily="2" charset="2"/>
              </a:rPr>
              <a:t></a:t>
            </a:r>
            <a:r>
              <a:rPr lang="pt-PT" dirty="0">
                <a:latin typeface="Arial" charset="0"/>
                <a:cs typeface="Arial" charset="0"/>
              </a:rPr>
              <a:t>não só I&amp;D e capital humano)</a:t>
            </a:r>
          </a:p>
          <a:p>
            <a:pPr marL="540000" lvl="1" indent="-180000" eaLnBrk="0" hangingPunct="0">
              <a:spcBef>
                <a:spcPts val="0"/>
              </a:spcBef>
              <a:buFont typeface="Wingdings" pitchFamily="2" charset="2"/>
              <a:buChar char="§"/>
              <a:defRPr/>
            </a:pPr>
            <a:r>
              <a:rPr lang="pt-PT" dirty="0">
                <a:latin typeface="Arial" charset="0"/>
                <a:cs typeface="Arial" charset="0"/>
              </a:rPr>
              <a:t>Enquadramento institucional ajuda a explicar diferenças de crescimento entre países</a:t>
            </a:r>
          </a:p>
          <a:p>
            <a:pPr marL="288000" indent="-2880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pt-PT" dirty="0">
                <a:latin typeface="Arial" charset="0"/>
                <a:cs typeface="Arial" charset="0"/>
              </a:rPr>
              <a:t>  </a:t>
            </a:r>
            <a:r>
              <a:rPr lang="pt-PT" b="1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Vantagem competitiva</a:t>
            </a:r>
            <a:r>
              <a:rPr lang="pt-PT" dirty="0">
                <a:latin typeface="Arial" charset="0"/>
                <a:cs typeface="Arial" charset="0"/>
              </a:rPr>
              <a:t>: </a:t>
            </a:r>
            <a:r>
              <a:rPr lang="pt-PT" dirty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pt-PT" dirty="0">
                <a:latin typeface="Arial" charset="0"/>
                <a:cs typeface="Arial" charset="0"/>
              </a:rPr>
              <a:t>I&amp;D, marketing, organização e gestão, aprendizagem individual e colectiva, </a:t>
            </a:r>
            <a:r>
              <a:rPr lang="pt-PT" b="1" dirty="0">
                <a:latin typeface="Arial" charset="0"/>
                <a:cs typeface="Arial" charset="0"/>
              </a:rPr>
              <a:t>economias de rede </a:t>
            </a:r>
            <a:r>
              <a:rPr lang="pt-PT" dirty="0">
                <a:latin typeface="Arial" charset="0"/>
                <a:cs typeface="Arial" charset="0"/>
              </a:rPr>
              <a:t>(ligações entre actores), direitos de propriedade.</a:t>
            </a:r>
          </a:p>
          <a:p>
            <a:pPr marL="288000" indent="-2880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pt-PT" dirty="0">
                <a:latin typeface="Arial" charset="0"/>
                <a:cs typeface="Arial" charset="0"/>
              </a:rPr>
              <a:t>  Crescimento não envolve necessariamente trajectória de convergência / </a:t>
            </a:r>
            <a:r>
              <a:rPr lang="pt-PT" dirty="0">
                <a:solidFill>
                  <a:schemeClr val="accent2"/>
                </a:solidFill>
                <a:latin typeface="Arial" charset="0"/>
                <a:cs typeface="Arial" charset="0"/>
              </a:rPr>
              <a:t>alternância com divergência </a:t>
            </a:r>
            <a:r>
              <a:rPr lang="pt-PT" dirty="0">
                <a:latin typeface="Arial" charset="0"/>
                <a:cs typeface="Arial" charset="0"/>
              </a:rPr>
              <a:t>– processo de transformação interactivo com a C&amp;T e as instituições</a:t>
            </a:r>
          </a:p>
          <a:p>
            <a:pPr marL="288000" indent="-2880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pt-PT" dirty="0">
                <a:latin typeface="Arial" charset="0"/>
                <a:cs typeface="Arial" charset="0"/>
              </a:rPr>
              <a:t>  Ritmo de </a:t>
            </a:r>
            <a:r>
              <a:rPr lang="pt-PT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evolução da tecnologia e sua difusão </a:t>
            </a:r>
            <a:r>
              <a:rPr lang="pt-PT" dirty="0">
                <a:latin typeface="Arial" charset="0"/>
                <a:cs typeface="Arial" charset="0"/>
              </a:rPr>
              <a:t>(</a:t>
            </a:r>
            <a:r>
              <a:rPr lang="pt-PT" i="1" dirty="0">
                <a:latin typeface="Arial" charset="0"/>
                <a:cs typeface="Arial" charset="0"/>
              </a:rPr>
              <a:t>spill-overs</a:t>
            </a:r>
            <a:r>
              <a:rPr lang="pt-PT" dirty="0">
                <a:latin typeface="Arial" charset="0"/>
                <a:cs typeface="Arial" charset="0"/>
              </a:rPr>
              <a:t>) são favoráveis à convergência</a:t>
            </a:r>
          </a:p>
          <a:p>
            <a:pPr marL="288000" indent="-288000" eaLnBrk="0" hangingPunct="0">
              <a:spcBef>
                <a:spcPct val="50000"/>
              </a:spcBef>
              <a:buFont typeface="Wingdings" pitchFamily="2" charset="2"/>
              <a:buChar char="q"/>
              <a:defRPr/>
            </a:pPr>
            <a:r>
              <a:rPr lang="pt-PT" dirty="0">
                <a:latin typeface="Arial" charset="0"/>
                <a:cs typeface="Arial" charset="0"/>
              </a:rPr>
              <a:t>  Crescimento económico associado a </a:t>
            </a:r>
            <a:r>
              <a:rPr lang="pt-PT" dirty="0">
                <a:solidFill>
                  <a:schemeClr val="accent2">
                    <a:lumMod val="75000"/>
                  </a:schemeClr>
                </a:solidFill>
                <a:latin typeface="Arial" charset="0"/>
                <a:cs typeface="Arial" charset="0"/>
              </a:rPr>
              <a:t>destruição criadora e, cada vez mais, a inovação criadora </a:t>
            </a:r>
            <a:r>
              <a:rPr lang="pt-PT" dirty="0">
                <a:latin typeface="Arial" charset="0"/>
                <a:cs typeface="Arial" charset="0"/>
                <a:sym typeface="Wingdings" pitchFamily="2" charset="2"/>
              </a:rPr>
              <a:t> </a:t>
            </a:r>
            <a:r>
              <a:rPr lang="pt-PT" dirty="0">
                <a:latin typeface="Arial" charset="0"/>
                <a:cs typeface="Arial" charset="0"/>
              </a:rPr>
              <a:t>ascensão/declínio de indústrias (herança de </a:t>
            </a:r>
            <a:r>
              <a:rPr lang="pt-PT" dirty="0" err="1">
                <a:latin typeface="Arial" charset="0"/>
                <a:cs typeface="Arial" charset="0"/>
              </a:rPr>
              <a:t>Schumpeter</a:t>
            </a:r>
            <a:r>
              <a:rPr lang="pt-PT" dirty="0">
                <a:latin typeface="Arial" charset="0"/>
                <a:cs typeface="Arial" charset="0"/>
              </a:rPr>
              <a:t>)</a:t>
            </a:r>
          </a:p>
        </p:txBody>
      </p:sp>
      <p:sp>
        <p:nvSpPr>
          <p:cNvPr id="16387" name="Line 7">
            <a:extLst>
              <a:ext uri="{FF2B5EF4-FFF2-40B4-BE49-F238E27FC236}">
                <a16:creationId xmlns:a16="http://schemas.microsoft.com/office/drawing/2014/main" id="{73A0919A-1354-4396-AEEF-BCF42C1A45E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81280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322E3687-1315-43EE-B23B-3412DBC11C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O crescimento económico e o desenvolvimento humano: dinâmicas exógenas e endógenas</a:t>
            </a:r>
          </a:p>
        </p:txBody>
      </p:sp>
      <p:sp>
        <p:nvSpPr>
          <p:cNvPr id="16389" name="Marcador de Posição do Número do Diapositivo 1">
            <a:extLst>
              <a:ext uri="{FF2B5EF4-FFF2-40B4-BE49-F238E27FC236}">
                <a16:creationId xmlns:a16="http://schemas.microsoft.com/office/drawing/2014/main" id="{3BA1CC79-5C0C-429D-BBAF-929C8551E059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529A190-EBC1-4FD7-AA43-958301821FD2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7">
            <a:extLst>
              <a:ext uri="{FF2B5EF4-FFF2-40B4-BE49-F238E27FC236}">
                <a16:creationId xmlns:a16="http://schemas.microsoft.com/office/drawing/2014/main" id="{99744F9D-8210-4CE4-849F-A00BE566C746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92075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F61AB078-6B07-4A2E-80A4-56397A178F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O crescimento económico e o desenvolvimento humano: dinâmicas exógenas e endógenas</a:t>
            </a:r>
          </a:p>
        </p:txBody>
      </p:sp>
      <p:pic>
        <p:nvPicPr>
          <p:cNvPr id="17412" name="Picture 2">
            <a:extLst>
              <a:ext uri="{FF2B5EF4-FFF2-40B4-BE49-F238E27FC236}">
                <a16:creationId xmlns:a16="http://schemas.microsoft.com/office/drawing/2014/main" id="{1FF6B1E3-6E16-4BF5-97F7-45DB89BB44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88" y="1050925"/>
            <a:ext cx="7751762" cy="543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Marcador de Posição do Número do Diapositivo 1">
            <a:extLst>
              <a:ext uri="{FF2B5EF4-FFF2-40B4-BE49-F238E27FC236}">
                <a16:creationId xmlns:a16="http://schemas.microsoft.com/office/drawing/2014/main" id="{DB1419F7-64AF-444A-A58F-497BA2261178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0893169-5AC2-41C5-842D-6DA33150897A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7">
            <a:extLst>
              <a:ext uri="{FF2B5EF4-FFF2-40B4-BE49-F238E27FC236}">
                <a16:creationId xmlns:a16="http://schemas.microsoft.com/office/drawing/2014/main" id="{C19FAABD-BA90-4BA2-B5D2-DD8CFC759CEB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92075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D0027C87-B7B2-4011-8557-6B58279206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O crescimento económico e o desenvolvimento humano: dinâmicas exógenas e endógenas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4D91DDA-AB79-4E02-ACE6-F32991C7F618}"/>
              </a:ext>
            </a:extLst>
          </p:cNvPr>
          <p:cNvSpPr txBox="1">
            <a:spLocks/>
          </p:cNvSpPr>
          <p:nvPr/>
        </p:nvSpPr>
        <p:spPr>
          <a:xfrm>
            <a:off x="285750" y="1285875"/>
            <a:ext cx="8572500" cy="5143500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Arial" charset="0"/>
              <a:buChar char="•"/>
              <a:defRPr/>
            </a:pPr>
            <a:r>
              <a:rPr lang="pt-PT" sz="3200" dirty="0">
                <a:latin typeface="+mn-lt"/>
                <a:cs typeface="+mn-cs"/>
              </a:rPr>
              <a:t>O que determina a PTF?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sz="2800" dirty="0">
                <a:latin typeface="+mn-lt"/>
                <a:cs typeface="+mn-cs"/>
              </a:rPr>
              <a:t>Avanços na tecnologia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sz="2800" dirty="0">
                <a:latin typeface="+mn-lt"/>
                <a:cs typeface="+mn-cs"/>
              </a:rPr>
              <a:t>Redistribuição de recursos de Setores com produtividade baixa para Setores com produtividade alta.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sz="2800" dirty="0">
                <a:latin typeface="+mn-lt"/>
                <a:cs typeface="+mn-cs"/>
              </a:rPr>
              <a:t>Termos de troca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sz="2800" dirty="0">
                <a:latin typeface="+mn-lt"/>
                <a:cs typeface="+mn-cs"/>
              </a:rPr>
              <a:t>Instituições e estabilidade política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sz="2800" dirty="0">
                <a:latin typeface="+mn-lt"/>
                <a:cs typeface="+mn-cs"/>
              </a:rPr>
              <a:t>Qualidade da força de trabalho (competências  e motivação)</a:t>
            </a:r>
          </a:p>
          <a:p>
            <a:pPr marL="742950" lvl="1" indent="-285750" eaLnBrk="0" hangingPunct="0">
              <a:spcBef>
                <a:spcPct val="20000"/>
              </a:spcBef>
              <a:buFont typeface="Arial" charset="0"/>
              <a:buChar char="–"/>
              <a:defRPr/>
            </a:pPr>
            <a:r>
              <a:rPr lang="pt-PT" sz="2800" dirty="0">
                <a:latin typeface="+mn-lt"/>
                <a:cs typeface="+mn-cs"/>
              </a:rPr>
              <a:t>Política Económica</a:t>
            </a:r>
          </a:p>
        </p:txBody>
      </p:sp>
      <p:sp>
        <p:nvSpPr>
          <p:cNvPr id="18437" name="Marcador de Posição do Número do Diapositivo 1">
            <a:extLst>
              <a:ext uri="{FF2B5EF4-FFF2-40B4-BE49-F238E27FC236}">
                <a16:creationId xmlns:a16="http://schemas.microsoft.com/office/drawing/2014/main" id="{D0D51311-FD81-46C0-97AA-65AEB497F1A6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1627E06-B2E0-4B9F-8AC9-679A4D37B923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o Número do Diapositivo 1">
            <a:extLst>
              <a:ext uri="{FF2B5EF4-FFF2-40B4-BE49-F238E27FC236}">
                <a16:creationId xmlns:a16="http://schemas.microsoft.com/office/drawing/2014/main" id="{5660BEE5-1ABA-4F93-96DF-129FA6FFB074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8D26D06-624B-44FB-9CE6-1EFB52697070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  <p:sp>
        <p:nvSpPr>
          <p:cNvPr id="19459" name="CaixaDeTexto 3">
            <a:extLst>
              <a:ext uri="{FF2B5EF4-FFF2-40B4-BE49-F238E27FC236}">
                <a16:creationId xmlns:a16="http://schemas.microsoft.com/office/drawing/2014/main" id="{15E70944-75C3-4E1B-A6ED-72EA3F460F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1214438"/>
            <a:ext cx="257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Competitividade</a:t>
            </a:r>
          </a:p>
        </p:txBody>
      </p:sp>
      <p:sp>
        <p:nvSpPr>
          <p:cNvPr id="19460" name="CaixaDeTexto 4">
            <a:extLst>
              <a:ext uri="{FF2B5EF4-FFF2-40B4-BE49-F238E27FC236}">
                <a16:creationId xmlns:a16="http://schemas.microsoft.com/office/drawing/2014/main" id="{A2E74D96-B139-4AC2-8A82-813438C6E0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0750" y="1143000"/>
            <a:ext cx="12858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Coesão</a:t>
            </a:r>
          </a:p>
        </p:txBody>
      </p:sp>
      <p:sp>
        <p:nvSpPr>
          <p:cNvPr id="19461" name="CaixaDeTexto 5">
            <a:extLst>
              <a:ext uri="{FF2B5EF4-FFF2-40B4-BE49-F238E27FC236}">
                <a16:creationId xmlns:a16="http://schemas.microsoft.com/office/drawing/2014/main" id="{71C4E801-B69D-41BA-8666-5B049A358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2571750"/>
            <a:ext cx="2143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Crescimento</a:t>
            </a:r>
          </a:p>
        </p:txBody>
      </p:sp>
      <p:sp>
        <p:nvSpPr>
          <p:cNvPr id="19462" name="CaixaDeTexto 6">
            <a:extLst>
              <a:ext uri="{FF2B5EF4-FFF2-40B4-BE49-F238E27FC236}">
                <a16:creationId xmlns:a16="http://schemas.microsoft.com/office/drawing/2014/main" id="{3419C6D2-A3D5-460D-B844-0C1AA9B5C3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86438" y="2571750"/>
            <a:ext cx="2857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Desenvolvimento</a:t>
            </a:r>
          </a:p>
        </p:txBody>
      </p:sp>
      <p:sp>
        <p:nvSpPr>
          <p:cNvPr id="19463" name="Seta para baixo 7">
            <a:extLst>
              <a:ext uri="{FF2B5EF4-FFF2-40B4-BE49-F238E27FC236}">
                <a16:creationId xmlns:a16="http://schemas.microsoft.com/office/drawing/2014/main" id="{C9FA8D04-1799-4A7B-9F59-B3F47CC08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4438" y="1928813"/>
            <a:ext cx="555625" cy="5095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8925" indent="-2889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19464" name="Seta para a esquerda e para a direita 10">
            <a:extLst>
              <a:ext uri="{FF2B5EF4-FFF2-40B4-BE49-F238E27FC236}">
                <a16:creationId xmlns:a16="http://schemas.microsoft.com/office/drawing/2014/main" id="{64F42ECC-25B8-409F-B08E-A0EDB9262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0" y="2357438"/>
            <a:ext cx="2786063" cy="917575"/>
          </a:xfrm>
          <a:prstGeom prst="leftRightArrow">
            <a:avLst>
              <a:gd name="adj1" fmla="val 50000"/>
              <a:gd name="adj2" fmla="val 17361"/>
            </a:avLst>
          </a:prstGeom>
          <a:solidFill>
            <a:schemeClr val="bg1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>
            <a:lvl1pPr marL="288925" indent="-2889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19465" name="Seta para baixo 12">
            <a:extLst>
              <a:ext uri="{FF2B5EF4-FFF2-40B4-BE49-F238E27FC236}">
                <a16:creationId xmlns:a16="http://schemas.microsoft.com/office/drawing/2014/main" id="{696A0870-5646-4A6A-A2BE-D03490FCF6EF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6572250" y="1785938"/>
            <a:ext cx="590550" cy="509587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10800000">
            <a:spAutoFit/>
          </a:bodyPr>
          <a:lstStyle>
            <a:lvl1pPr marL="288925" indent="-2889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19466" name="CaixaDeTexto 13">
            <a:extLst>
              <a:ext uri="{FF2B5EF4-FFF2-40B4-BE49-F238E27FC236}">
                <a16:creationId xmlns:a16="http://schemas.microsoft.com/office/drawing/2014/main" id="{D0739E61-3EA3-405D-BE54-716D69FE1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8625" y="3500438"/>
            <a:ext cx="8356600" cy="2987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03238" indent="-4572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PT" altLang="pt-PT" sz="2000">
                <a:latin typeface="Arial" panose="020B0604020202020204" pitchFamily="34" charset="0"/>
              </a:rPr>
              <a:t>A competitividade coloca a questão do crescimento económico … que não corresponde necessariamente a desenvolvimento.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PT" altLang="pt-PT" sz="2000">
                <a:latin typeface="Arial" panose="020B0604020202020204" pitchFamily="34" charset="0"/>
              </a:rPr>
              <a:t>O desenvolvimento gera coesão.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PT" altLang="pt-PT" sz="2000">
                <a:latin typeface="Arial" panose="020B0604020202020204" pitchFamily="34" charset="0"/>
              </a:rPr>
              <a:t>Na perspectiva dos processos sustentados de crescimento dos níveis de vida: competitividade e coesão, crescimento e desenvolvimento, devem ser entendidos como complementares.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Char char="q"/>
            </a:pPr>
            <a:r>
              <a:rPr lang="pt-PT" altLang="pt-PT" sz="2000">
                <a:latin typeface="Arial" panose="020B0604020202020204" pitchFamily="34" charset="0"/>
              </a:rPr>
              <a:t>A evolução dos modelos de crescimento acompanha a complexificação do quadro de factores de competitividade.</a:t>
            </a:r>
          </a:p>
        </p:txBody>
      </p:sp>
      <p:sp>
        <p:nvSpPr>
          <p:cNvPr id="19467" name="CaixaDeTexto 14">
            <a:extLst>
              <a:ext uri="{FF2B5EF4-FFF2-40B4-BE49-F238E27FC236}">
                <a16:creationId xmlns:a16="http://schemas.microsoft.com/office/drawing/2014/main" id="{C9578E00-F70A-48C0-8069-557936EB0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28938" y="2643188"/>
            <a:ext cx="26431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pt-PT" altLang="pt-PT" sz="1800" b="1">
                <a:latin typeface="Arial" panose="020B0604020202020204" pitchFamily="34" charset="0"/>
              </a:rPr>
              <a:t>Modelos de cresc.</a:t>
            </a:r>
          </a:p>
        </p:txBody>
      </p:sp>
      <p:sp>
        <p:nvSpPr>
          <p:cNvPr id="19468" name="Seta para a esquerda e para a direita 10">
            <a:extLst>
              <a:ext uri="{FF2B5EF4-FFF2-40B4-BE49-F238E27FC236}">
                <a16:creationId xmlns:a16="http://schemas.microsoft.com/office/drawing/2014/main" id="{DD5AED74-E116-45DF-9247-6885B4568E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00375" y="1000125"/>
            <a:ext cx="2500313" cy="917575"/>
          </a:xfrm>
          <a:prstGeom prst="leftRightArrow">
            <a:avLst>
              <a:gd name="adj1" fmla="val 50000"/>
              <a:gd name="adj2" fmla="val 17371"/>
            </a:avLst>
          </a:prstGeom>
          <a:solidFill>
            <a:schemeClr val="bg1"/>
          </a:solidFill>
          <a:ln w="38100" algn="ctr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>
            <a:lvl1pPr marL="288925" indent="-28892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§"/>
            </a:pPr>
            <a:endParaRPr lang="en-US" altLang="pt-PT" sz="1800">
              <a:latin typeface="Arial" panose="020B0604020202020204" pitchFamily="34" charset="0"/>
            </a:endParaRPr>
          </a:p>
        </p:txBody>
      </p:sp>
      <p:sp>
        <p:nvSpPr>
          <p:cNvPr id="19469" name="CaixaDeTexto 15">
            <a:extLst>
              <a:ext uri="{FF2B5EF4-FFF2-40B4-BE49-F238E27FC236}">
                <a16:creationId xmlns:a16="http://schemas.microsoft.com/office/drawing/2014/main" id="{28DD57D4-8F1D-4975-A4AF-4D580355BC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7563" y="1273175"/>
            <a:ext cx="1857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1800" b="1">
                <a:latin typeface="Arial" panose="020B0604020202020204" pitchFamily="34" charset="0"/>
              </a:rPr>
              <a:t>Convergência</a:t>
            </a:r>
          </a:p>
        </p:txBody>
      </p:sp>
      <p:sp>
        <p:nvSpPr>
          <p:cNvPr id="17" name="CaixaDeTexto 2">
            <a:extLst>
              <a:ext uri="{FF2B5EF4-FFF2-40B4-BE49-F238E27FC236}">
                <a16:creationId xmlns:a16="http://schemas.microsoft.com/office/drawing/2014/main" id="{33A1BBAA-8DB4-4C6A-9FCD-093285A459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214313"/>
            <a:ext cx="814387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buFont typeface="Wingdings" pitchFamily="2" charset="2"/>
              <a:buNone/>
              <a:defRPr/>
            </a:pPr>
            <a:r>
              <a:rPr lang="pt-PT" sz="2800" b="1" dirty="0">
                <a:solidFill>
                  <a:srgbClr val="C00000"/>
                </a:solidFill>
                <a:latin typeface="+mj-lt"/>
                <a:cs typeface="Arial" charset="0"/>
              </a:rPr>
              <a:t>Crescimento, coesão e competitividade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>
            <a:extLst>
              <a:ext uri="{FF2B5EF4-FFF2-40B4-BE49-F238E27FC236}">
                <a16:creationId xmlns:a16="http://schemas.microsoft.com/office/drawing/2014/main" id="{B4224EE3-E659-480E-A3B6-5AF7D55E46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828925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pt-PT" altLang="pt-PT" sz="1800" b="1">
                <a:solidFill>
                  <a:schemeClr val="bg1"/>
                </a:solidFill>
                <a:latin typeface="Times New Roman" panose="02020603050405020304" pitchFamily="18" charset="0"/>
              </a:rPr>
              <a:t>2.1. Crescimento económico e competitividade: os grandes modelos teóricos</a:t>
            </a:r>
          </a:p>
        </p:txBody>
      </p:sp>
      <p:sp>
        <p:nvSpPr>
          <p:cNvPr id="5" name="CaixaDeTexto 2">
            <a:extLst>
              <a:ext uri="{FF2B5EF4-FFF2-40B4-BE49-F238E27FC236}">
                <a16:creationId xmlns:a16="http://schemas.microsoft.com/office/drawing/2014/main" id="{5E49E20C-1EA3-45FE-90B7-FAEA5F8ECA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750" y="1000125"/>
            <a:ext cx="8643938" cy="5262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49263" indent="-358775">
              <a:buFont typeface="Wingdings" pitchFamily="2" charset="2"/>
              <a:buChar char="q"/>
              <a:defRPr/>
            </a:pPr>
            <a:r>
              <a:rPr lang="pt-PT" sz="2400" dirty="0">
                <a:latin typeface="Arial" charset="0"/>
                <a:cs typeface="Arial" charset="0"/>
              </a:rPr>
              <a:t>O </a:t>
            </a:r>
            <a:r>
              <a:rPr lang="pt-PT" sz="2400" i="1" u="sng" dirty="0">
                <a:latin typeface="Arial" charset="0"/>
                <a:cs typeface="Arial" charset="0"/>
              </a:rPr>
              <a:t>conceito</a:t>
            </a:r>
            <a:r>
              <a:rPr lang="pt-PT" sz="2400" dirty="0">
                <a:latin typeface="Arial" charset="0"/>
                <a:cs typeface="Arial" charset="0"/>
              </a:rPr>
              <a:t> de </a:t>
            </a: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crescimento económico </a:t>
            </a:r>
            <a:r>
              <a:rPr lang="pt-PT" sz="2400" dirty="0">
                <a:latin typeface="Arial" charset="0"/>
                <a:cs typeface="Arial" charset="0"/>
              </a:rPr>
              <a:t>está associado à melhorias das condições de vida e de bem estar</a:t>
            </a:r>
          </a:p>
          <a:p>
            <a:pPr marL="900113" lvl="2" indent="-360363">
              <a:buFont typeface="Wingdings" pitchFamily="2" charset="2"/>
              <a:buChar char="§"/>
              <a:defRPr/>
            </a:pPr>
            <a:r>
              <a:rPr lang="pt-PT" sz="2400" dirty="0">
                <a:latin typeface="Arial" charset="0"/>
                <a:cs typeface="Arial" charset="0"/>
              </a:rPr>
              <a:t>o </a:t>
            </a:r>
            <a:r>
              <a:rPr lang="pt-PT" sz="2400" i="1" dirty="0">
                <a:latin typeface="Arial" charset="0"/>
                <a:cs typeface="Arial" charset="0"/>
              </a:rPr>
              <a:t>indicador</a:t>
            </a:r>
            <a:r>
              <a:rPr lang="pt-PT" sz="2400" dirty="0">
                <a:latin typeface="Arial" charset="0"/>
                <a:cs typeface="Arial" charset="0"/>
              </a:rPr>
              <a:t> normalmente adoptado para a sua medição é </a:t>
            </a: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o PIB per capita</a:t>
            </a:r>
          </a:p>
          <a:p>
            <a:pPr marL="449263" lvl="1" indent="-358775">
              <a:buFont typeface="Wingdings" pitchFamily="2" charset="2"/>
              <a:buChar char="q"/>
              <a:defRPr/>
            </a:pPr>
            <a:r>
              <a:rPr lang="pt-PT" sz="2400" dirty="0">
                <a:latin typeface="Arial" charset="0"/>
                <a:cs typeface="Arial" charset="0"/>
              </a:rPr>
              <a:t>O </a:t>
            </a:r>
            <a:r>
              <a:rPr lang="pt-PT" sz="2400" i="1" dirty="0">
                <a:latin typeface="Arial" charset="0"/>
                <a:cs typeface="Arial" charset="0"/>
              </a:rPr>
              <a:t>conceito</a:t>
            </a:r>
            <a:r>
              <a:rPr lang="pt-PT" sz="2400" dirty="0">
                <a:latin typeface="Arial" charset="0"/>
                <a:cs typeface="Arial" charset="0"/>
              </a:rPr>
              <a:t> de </a:t>
            </a: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desenvolvimento económico</a:t>
            </a:r>
            <a:r>
              <a:rPr lang="pt-PT" sz="2400" dirty="0">
                <a:latin typeface="Arial" charset="0"/>
                <a:cs typeface="Arial" charset="0"/>
              </a:rPr>
              <a:t> é  mais geral e mais complexo: </a:t>
            </a:r>
          </a:p>
          <a:p>
            <a:pPr marL="900113" lvl="2" indent="-360363">
              <a:buFont typeface="Wingdings" pitchFamily="2" charset="2"/>
              <a:buChar char="§"/>
              <a:defRPr/>
            </a:pPr>
            <a:r>
              <a:rPr lang="pt-PT" sz="2400" dirty="0">
                <a:latin typeface="Arial" charset="0"/>
                <a:cs typeface="Arial" charset="0"/>
              </a:rPr>
              <a:t>Abarca também questões de cultura, de atitudes, de qualidade de vida, de bem estar social ...</a:t>
            </a:r>
          </a:p>
          <a:p>
            <a:pPr marL="900113" lvl="2" indent="-360363">
              <a:buFont typeface="Wingdings" pitchFamily="2" charset="2"/>
              <a:buChar char="§"/>
              <a:defRPr/>
            </a:pPr>
            <a:r>
              <a:rPr lang="pt-PT" sz="2400" dirty="0">
                <a:latin typeface="Arial" charset="0"/>
                <a:cs typeface="Arial" charset="0"/>
              </a:rPr>
              <a:t>É estudado numa óptica multidisciplinar das ciências sociais</a:t>
            </a:r>
          </a:p>
          <a:p>
            <a:pPr marL="900113" lvl="2" indent="-360363">
              <a:buFont typeface="Wingdings" pitchFamily="2" charset="2"/>
              <a:buChar char="§"/>
              <a:defRPr/>
            </a:pPr>
            <a:r>
              <a:rPr lang="pt-PT" sz="2400" dirty="0">
                <a:latin typeface="Arial" charset="0"/>
                <a:cs typeface="Arial" charset="0"/>
              </a:rPr>
              <a:t>Requer </a:t>
            </a:r>
            <a:r>
              <a:rPr lang="pt-PT" sz="2400" i="1" dirty="0">
                <a:latin typeface="Arial" charset="0"/>
                <a:cs typeface="Arial" charset="0"/>
              </a:rPr>
              <a:t>indicadores</a:t>
            </a:r>
            <a:r>
              <a:rPr lang="pt-PT" sz="2400" dirty="0">
                <a:latin typeface="Arial" charset="0"/>
                <a:cs typeface="Arial" charset="0"/>
              </a:rPr>
              <a:t> como o</a:t>
            </a: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 Índice de Desenvolvimento Humano</a:t>
            </a:r>
          </a:p>
          <a:p>
            <a:pPr marL="449263" indent="-358775">
              <a:buFont typeface="Wingdings" pitchFamily="2" charset="2"/>
              <a:buChar char="q"/>
              <a:defRPr/>
            </a:pPr>
            <a:r>
              <a:rPr lang="pt-PT" sz="24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O crescimento económico é uma condição necessária de desenvolvimento (mas não suficiente!)</a:t>
            </a:r>
            <a:r>
              <a:rPr lang="pt-PT" sz="2400" b="1" dirty="0">
                <a:latin typeface="Arial" charset="0"/>
                <a:cs typeface="Arial" charset="0"/>
              </a:rPr>
              <a:t>.</a:t>
            </a:r>
            <a:r>
              <a:rPr lang="pt-PT" sz="2400" dirty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20484" name="Line 7">
            <a:extLst>
              <a:ext uri="{FF2B5EF4-FFF2-40B4-BE49-F238E27FC236}">
                <a16:creationId xmlns:a16="http://schemas.microsoft.com/office/drawing/2014/main" id="{1E823D0B-9A93-4885-80F1-52C7A283F0B4}"/>
              </a:ext>
            </a:extLst>
          </p:cNvPr>
          <p:cNvSpPr>
            <a:spLocks noChangeShapeType="1"/>
          </p:cNvSpPr>
          <p:nvPr/>
        </p:nvSpPr>
        <p:spPr bwMode="auto">
          <a:xfrm>
            <a:off x="90488" y="920750"/>
            <a:ext cx="8964612" cy="0"/>
          </a:xfrm>
          <a:prstGeom prst="line">
            <a:avLst/>
          </a:prstGeom>
          <a:noFill/>
          <a:ln w="9525">
            <a:solidFill>
              <a:srgbClr val="A5002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20485" name="Rectangle 3">
            <a:extLst>
              <a:ext uri="{FF2B5EF4-FFF2-40B4-BE49-F238E27FC236}">
                <a16:creationId xmlns:a16="http://schemas.microsoft.com/office/drawing/2014/main" id="{B1FC5D8E-27E6-4FB2-9562-97804EFD15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b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800" b="1">
                <a:latin typeface="Century Gothic" panose="020B0502020202020204" pitchFamily="34" charset="0"/>
              </a:rPr>
              <a:t>Crescimento económico e Desenvolvimento</a:t>
            </a:r>
          </a:p>
        </p:txBody>
      </p:sp>
      <p:sp>
        <p:nvSpPr>
          <p:cNvPr id="20486" name="Marcador de Posição do Número do Diapositivo 1">
            <a:extLst>
              <a:ext uri="{FF2B5EF4-FFF2-40B4-BE49-F238E27FC236}">
                <a16:creationId xmlns:a16="http://schemas.microsoft.com/office/drawing/2014/main" id="{C483D178-8CD7-47BB-90E6-7B59D49BA51A}"/>
              </a:ext>
            </a:extLst>
          </p:cNvPr>
          <p:cNvSpPr txBox="1">
            <a:spLocks noGrp="1"/>
          </p:cNvSpPr>
          <p:nvPr/>
        </p:nvSpPr>
        <p:spPr bwMode="auto">
          <a:xfrm>
            <a:off x="7115175" y="6537325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0499BF3-0D43-4ECE-81AF-2C7AA4AEC7A3}" type="slidenum">
              <a:rPr lang="pt-PT" altLang="pt-PT" sz="1200">
                <a:latin typeface="Century Gothic" panose="020B0502020202020204" pitchFamily="34" charset="0"/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pt-PT" altLang="pt-PT" sz="12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898</Words>
  <Application>Microsoft Office PowerPoint</Application>
  <PresentationFormat>Apresentação no Ecrã (4:3)</PresentationFormat>
  <Paragraphs>121</Paragraphs>
  <Slides>11</Slides>
  <Notes>8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20" baseType="lpstr">
      <vt:lpstr>Arial</vt:lpstr>
      <vt:lpstr>Arial Rounded MT Bold</vt:lpstr>
      <vt:lpstr>Calibri</vt:lpstr>
      <vt:lpstr>Cambria</vt:lpstr>
      <vt:lpstr>Century Gothic</vt:lpstr>
      <vt:lpstr>Times New Roman</vt:lpstr>
      <vt:lpstr>Wingdings</vt:lpstr>
      <vt:lpstr>ZapfChancery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Limites do PIB como medida …</vt:lpstr>
      <vt:lpstr>Índice de Desenvolvimento Humano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Henrique Vasconcelos</dc:creator>
  <cp:lastModifiedBy>Gonçalo Caetano</cp:lastModifiedBy>
  <cp:revision>85</cp:revision>
  <dcterms:created xsi:type="dcterms:W3CDTF">2010-02-21T23:50:13Z</dcterms:created>
  <dcterms:modified xsi:type="dcterms:W3CDTF">2021-04-06T14:27:37Z</dcterms:modified>
</cp:coreProperties>
</file>